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9" r:id="rId4"/>
    <p:sldId id="260" r:id="rId5"/>
    <p:sldId id="261" r:id="rId6"/>
    <p:sldId id="26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8818" autoAdjust="0"/>
  </p:normalViewPr>
  <p:slideViewPr>
    <p:cSldViewPr>
      <p:cViewPr>
        <p:scale>
          <a:sx n="62" d="100"/>
          <a:sy n="62" d="100"/>
        </p:scale>
        <p:origin x="-2184" y="-288"/>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870493-26B8-49BD-B88C-52411DDAAD40}" type="datetimeFigureOut">
              <a:rPr lang="en-US" smtClean="0"/>
              <a:t>7/29/2018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3F7AAB-3602-4206-ACD9-C3F7FDD91A1B}" type="slidenum">
              <a:rPr lang="en-GB" smtClean="0"/>
              <a:t>‹#›</a:t>
            </a:fld>
            <a:endParaRPr lang="en-GB"/>
          </a:p>
        </p:txBody>
      </p:sp>
    </p:spTree>
    <p:extLst>
      <p:ext uri="{BB962C8B-B14F-4D97-AF65-F5344CB8AC3E}">
        <p14:creationId xmlns:p14="http://schemas.microsoft.com/office/powerpoint/2010/main" val="22018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2400" dirty="0" smtClean="0">
                <a:latin typeface="+mn-lt"/>
                <a:cs typeface="Times New Roman" panose="02020603050405020304" pitchFamily="18" charset="0"/>
              </a:rPr>
              <a:t>The presentation here in provides the</a:t>
            </a:r>
            <a:r>
              <a:rPr lang="en-US" sz="2400" baseline="0" dirty="0" smtClean="0">
                <a:latin typeface="+mn-lt"/>
                <a:cs typeface="Times New Roman" panose="02020603050405020304" pitchFamily="18" charset="0"/>
              </a:rPr>
              <a:t> information on </a:t>
            </a:r>
            <a:r>
              <a:rPr lang="en-US" sz="2400" baseline="0" dirty="0" smtClean="0">
                <a:latin typeface="+mn-lt"/>
                <a:cs typeface="Times New Roman" panose="02020603050405020304" pitchFamily="18" charset="0"/>
              </a:rPr>
              <a:t>water utility biometric access control system. </a:t>
            </a:r>
            <a:r>
              <a:rPr lang="en-US" sz="2400" baseline="0" dirty="0" smtClean="0">
                <a:latin typeface="+mn-lt"/>
                <a:cs typeface="Times New Roman" panose="02020603050405020304" pitchFamily="18" charset="0"/>
              </a:rPr>
              <a:t>Also, it contains an introduction, </a:t>
            </a:r>
            <a:r>
              <a:rPr lang="en-US" sz="2400" baseline="0" dirty="0" smtClean="0">
                <a:latin typeface="+mn-lt"/>
                <a:cs typeface="Times New Roman" panose="02020603050405020304" pitchFamily="18" charset="0"/>
              </a:rPr>
              <a:t>overview of technical approach to biometric access control implementation , a detailed testing process, and a summary. Finally</a:t>
            </a:r>
            <a:r>
              <a:rPr lang="en-US" sz="2400" baseline="0" dirty="0" smtClean="0">
                <a:latin typeface="+mn-lt"/>
                <a:cs typeface="Times New Roman" panose="02020603050405020304" pitchFamily="18" charset="0"/>
              </a:rPr>
              <a:t>, the presentation has  a reference section.</a:t>
            </a:r>
            <a:endParaRPr lang="en-US" sz="2400" dirty="0">
              <a:latin typeface="+mn-lt"/>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3F7AAB-3602-4206-ACD9-C3F7FDD91A1B}" type="slidenum">
              <a:rPr lang="en-GB" smtClean="0"/>
              <a:t>1</a:t>
            </a:fld>
            <a:endParaRPr lang="en-GB"/>
          </a:p>
        </p:txBody>
      </p:sp>
    </p:spTree>
    <p:extLst>
      <p:ext uri="{BB962C8B-B14F-4D97-AF65-F5344CB8AC3E}">
        <p14:creationId xmlns:p14="http://schemas.microsoft.com/office/powerpoint/2010/main" val="1635370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t>Based on the information obtained from the American Water Works Association (AWWA) the aftermath of the 9/11 terrorist attack led to increased security concerns in institutions such as the water supply community in the US (AWWA, 2005). The United States government through the Congress opted to adopt the Bioterrorism Act in 2002. The Act focused on three major concerns linked to drinking water including Public Health Security, Bioterrorism Preparedness as well as the Response Act. The water utilities in the modern times have experienced pressure compelling them to ensure that the various modes of accessing their facilities are secured. Some of the vulnerable sectors regarding water utility encompass the water sources, treatment plants, storage as well as transportation systems, distribution channels, cyber communication as well as control systems. The implementation process of a water utility biometric access control system requires the decision-makers to begin by identifying as well as examining several areas where there is a possibility of vulnerability. Successful implementations should incorporate proper planning as well as ascertaining that the technology is fully applied. The process of implementing a biometric access control system entails an analysis of all the technologies that would be applied together with the testing process to ascertain its effectiveness (Krutz, 2005).</a:t>
            </a:r>
            <a:endParaRPr lang="en-GB" sz="2400" dirty="0"/>
          </a:p>
        </p:txBody>
      </p:sp>
      <p:sp>
        <p:nvSpPr>
          <p:cNvPr id="4" name="Slide Number Placeholder 3"/>
          <p:cNvSpPr>
            <a:spLocks noGrp="1"/>
          </p:cNvSpPr>
          <p:nvPr>
            <p:ph type="sldNum" sz="quarter" idx="10"/>
          </p:nvPr>
        </p:nvSpPr>
        <p:spPr/>
        <p:txBody>
          <a:bodyPr/>
          <a:lstStyle/>
          <a:p>
            <a:fld id="{A33F7AAB-3602-4206-ACD9-C3F7FDD91A1B}" type="slidenum">
              <a:rPr lang="en-GB" smtClean="0"/>
              <a:t>2</a:t>
            </a:fld>
            <a:endParaRPr lang="en-GB"/>
          </a:p>
        </p:txBody>
      </p:sp>
    </p:spTree>
    <p:extLst>
      <p:ext uri="{BB962C8B-B14F-4D97-AF65-F5344CB8AC3E}">
        <p14:creationId xmlns:p14="http://schemas.microsoft.com/office/powerpoint/2010/main" val="885113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r>
              <a:rPr lang="en-US" dirty="0" smtClean="0">
                <a:latin typeface="Times New Roman" pitchFamily="18" charset="0"/>
                <a:cs typeface="Times New Roman" pitchFamily="18" charset="0"/>
              </a:rPr>
              <a:t>The first step in implementing a biometric access control system would be to consider the best technology and how it is best suited regarding the security need of the water facility. There are numerous biometric technologies which can be applied, but identifying the best technology depends on the intended objectives to be achieved in the implementation process (Hart &amp; Murray, 2010). The security solutions should aid in protecting the facilities against any unauthorized access while also allowing such facilities to track the activities of individuals from the moment they set their feet in the facilities to the moment they leave they leave. The implementation of a successful physical, as well as logical biometric access control, requires the application of proven technology. Some of the proven biometric technologies comprise of fingerprint readers, CCTV cameras intended for face recognition, eye scanners, and hand geometry readers among many other technologies. A</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smart card that contains the fingerprint data of the cardholder could be issued to all workers as well as contractors who need access. The preferred technology should guarantee data integrity, confidentiality as well as availability. </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33F7AAB-3602-4206-ACD9-C3F7FDD91A1B}" type="slidenum">
              <a:rPr lang="en-GB" smtClean="0"/>
              <a:t>3</a:t>
            </a:fld>
            <a:endParaRPr lang="en-GB"/>
          </a:p>
        </p:txBody>
      </p:sp>
    </p:spTree>
    <p:extLst>
      <p:ext uri="{BB962C8B-B14F-4D97-AF65-F5344CB8AC3E}">
        <p14:creationId xmlns:p14="http://schemas.microsoft.com/office/powerpoint/2010/main" val="6551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the implementation process has been completed, the system has to be tested to establish the areas where potential errors may have been made. The testing procedure regarding a biometric control access system must incorporate intensified human interaction in most of the areas. The accomplishment of an efficient testing procedure requires the professionals to make use of the water utility workers as voluntary subjects (Hart &amp; Murray, 2010). When conducting the testing procedure, the administrators should collect biometric information provided by the subjects including fingerprints, facial images as well as their hand geometry pictures. The administrators should apply the available technology in the market to capture as well as store such information in a database template. The biometric data that has been stored will be applied in identity verification as well as authentication. After the accomplishment of the testing process, the system administrator decides whether the access control system is ready for use regarding the water utility. The testing process must consider the privacy concerns and address them in the right way (Mays, 2004). </a:t>
            </a:r>
            <a:endParaRPr lang="en-GB" dirty="0"/>
          </a:p>
        </p:txBody>
      </p:sp>
      <p:sp>
        <p:nvSpPr>
          <p:cNvPr id="4" name="Slide Number Placeholder 3"/>
          <p:cNvSpPr>
            <a:spLocks noGrp="1"/>
          </p:cNvSpPr>
          <p:nvPr>
            <p:ph type="sldNum" sz="quarter" idx="10"/>
          </p:nvPr>
        </p:nvSpPr>
        <p:spPr/>
        <p:txBody>
          <a:bodyPr/>
          <a:lstStyle/>
          <a:p>
            <a:fld id="{A33F7AAB-3602-4206-ACD9-C3F7FDD91A1B}" type="slidenum">
              <a:rPr lang="en-GB" smtClean="0"/>
              <a:t>4</a:t>
            </a:fld>
            <a:endParaRPr lang="en-GB"/>
          </a:p>
        </p:txBody>
      </p:sp>
    </p:spTree>
    <p:extLst>
      <p:ext uri="{BB962C8B-B14F-4D97-AF65-F5344CB8AC3E}">
        <p14:creationId xmlns:p14="http://schemas.microsoft.com/office/powerpoint/2010/main" val="3513801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terrorist attack on 9/11 caused institutions in the US to upgrade their security measures. Thus, the access control measures have to be subjected to detailed scrutiny since every institution wishes to have a secure as well as an efficient system. The major aspects that must be considered when implementing a biometric access control system include the physical access as well as the logical access. There is a plethora of technology which can be applied to biometric access control systems (Ward &amp; Smith, 2002). It is necessary to conduct a detailed testing process after the identification and implementation of the access control technology to increase its efficiency, establish and fix potential errors. The detailed testing procedure is a significant step since it proves the short-term as well as long-term efficiency regarding the biometric access control system. </a:t>
            </a:r>
            <a:endParaRPr lang="en-GB" dirty="0"/>
          </a:p>
        </p:txBody>
      </p:sp>
      <p:sp>
        <p:nvSpPr>
          <p:cNvPr id="4" name="Slide Number Placeholder 3"/>
          <p:cNvSpPr>
            <a:spLocks noGrp="1"/>
          </p:cNvSpPr>
          <p:nvPr>
            <p:ph type="sldNum" sz="quarter" idx="10"/>
          </p:nvPr>
        </p:nvSpPr>
        <p:spPr/>
        <p:txBody>
          <a:bodyPr/>
          <a:lstStyle/>
          <a:p>
            <a:fld id="{A33F7AAB-3602-4206-ACD9-C3F7FDD91A1B}" type="slidenum">
              <a:rPr lang="en-GB" smtClean="0"/>
              <a:t>5</a:t>
            </a:fld>
            <a:endParaRPr lang="en-GB"/>
          </a:p>
        </p:txBody>
      </p:sp>
    </p:spTree>
    <p:extLst>
      <p:ext uri="{BB962C8B-B14F-4D97-AF65-F5344CB8AC3E}">
        <p14:creationId xmlns:p14="http://schemas.microsoft.com/office/powerpoint/2010/main" val="154270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A33F7AAB-3602-4206-ACD9-C3F7FDD91A1B}" type="slidenum">
              <a:rPr lang="en-GB" smtClean="0"/>
              <a:t>6</a:t>
            </a:fld>
            <a:endParaRPr lang="en-GB"/>
          </a:p>
        </p:txBody>
      </p:sp>
    </p:spTree>
    <p:extLst>
      <p:ext uri="{BB962C8B-B14F-4D97-AF65-F5344CB8AC3E}">
        <p14:creationId xmlns:p14="http://schemas.microsoft.com/office/powerpoint/2010/main" val="63321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22802FB-BE3D-4663-9A4C-5A600AE4C748}" type="datetimeFigureOut">
              <a:rPr lang="en-US" smtClean="0"/>
              <a:t>7/29/2018</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FCCC9CEB-886D-45BE-96CB-DA54B0C6740E}"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2802FB-BE3D-4663-9A4C-5A600AE4C748}" type="datetimeFigureOut">
              <a:rPr lang="en-US" smtClean="0"/>
              <a:t>7/29/2018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22802FB-BE3D-4663-9A4C-5A600AE4C748}" type="datetimeFigureOut">
              <a:rPr lang="en-US" smtClean="0"/>
              <a:t>7/29/2018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2802FB-BE3D-4663-9A4C-5A600AE4C748}" type="datetimeFigureOut">
              <a:rPr lang="en-US" smtClean="0"/>
              <a:t>7/29/2018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22802FB-BE3D-4663-9A4C-5A600AE4C748}" type="datetimeFigureOut">
              <a:rPr lang="en-US" smtClean="0"/>
              <a:t>7/29/2018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2802FB-BE3D-4663-9A4C-5A600AE4C748}" type="datetimeFigureOut">
              <a:rPr lang="en-US" smtClean="0"/>
              <a:t>7/29/2018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2802FB-BE3D-4663-9A4C-5A600AE4C748}" type="datetimeFigureOut">
              <a:rPr lang="en-US" smtClean="0"/>
              <a:t>7/29/2018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2802FB-BE3D-4663-9A4C-5A600AE4C748}" type="datetimeFigureOut">
              <a:rPr lang="en-US" smtClean="0"/>
              <a:t>7/29/2018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2802FB-BE3D-4663-9A4C-5A600AE4C748}" type="datetimeFigureOut">
              <a:rPr lang="en-US" smtClean="0"/>
              <a:t>7/29/2018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FCCC9CEB-886D-45BE-96CB-DA54B0C6740E}"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2802FB-BE3D-4663-9A4C-5A600AE4C748}" type="datetimeFigureOut">
              <a:rPr lang="en-US" smtClean="0"/>
              <a:t>7/29/2018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2802FB-BE3D-4663-9A4C-5A600AE4C748}" type="datetimeFigureOut">
              <a:rPr lang="en-US" smtClean="0"/>
              <a:t>7/29/2018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0"/>
            <a:lum/>
          </a:blip>
          <a:srcRect/>
          <a:stretch>
            <a:fillRect l="-62000" r="-62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2802FB-BE3D-4663-9A4C-5A600AE4C748}" type="datetimeFigureOut">
              <a:rPr lang="en-US" smtClean="0"/>
              <a:t>7/29/2018</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CCC9CEB-886D-45BE-96CB-DA54B0C6740E}"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6712"/>
            <a:ext cx="7851648" cy="2304256"/>
          </a:xfrm>
        </p:spPr>
        <p:txBody>
          <a:bodyPr>
            <a:normAutofit fontScale="90000"/>
          </a:bodyPr>
          <a:lstStyle/>
          <a:p>
            <a:pPr algn="ctr"/>
            <a:r>
              <a:rPr lang="en-US" dirty="0">
                <a:solidFill>
                  <a:schemeClr val="accent4"/>
                </a:solidFill>
                <a:effectLst/>
              </a:rPr>
              <a:t>Water Utility Biometric Access Control System</a:t>
            </a:r>
            <a:r>
              <a:rPr lang="en-US" dirty="0" smtClean="0">
                <a:effectLst/>
              </a:rPr>
              <a:t/>
            </a:r>
            <a:br>
              <a:rPr lang="en-US" dirty="0" smtClean="0">
                <a:effectLst/>
              </a:rPr>
            </a:br>
            <a:endParaRPr lang="en-GB" dirty="0">
              <a:solidFill>
                <a:srgbClr val="7030A0"/>
              </a:solidFill>
            </a:endParaRPr>
          </a:p>
        </p:txBody>
      </p:sp>
      <p:sp>
        <p:nvSpPr>
          <p:cNvPr id="3" name="Subtitle 2"/>
          <p:cNvSpPr>
            <a:spLocks noGrp="1"/>
          </p:cNvSpPr>
          <p:nvPr>
            <p:ph type="subTitle" idx="1"/>
          </p:nvPr>
        </p:nvSpPr>
        <p:spPr/>
        <p:txBody>
          <a:bodyPr>
            <a:normAutofit/>
          </a:bodyPr>
          <a:lstStyle/>
          <a:p>
            <a:pPr algn="ctr"/>
            <a:r>
              <a:rPr lang="en-GB" sz="4000" dirty="0" smtClean="0">
                <a:solidFill>
                  <a:schemeClr val="accent4"/>
                </a:solidFill>
              </a:rPr>
              <a:t>Case Study</a:t>
            </a:r>
            <a:endParaRPr lang="en-GB" sz="4000" dirty="0">
              <a:solidFill>
                <a:schemeClr val="accent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4"/>
                </a:solidFill>
                <a:latin typeface="Times New Roman" panose="02020603050405020304" pitchFamily="18" charset="0"/>
                <a:cs typeface="Times New Roman" panose="02020603050405020304" pitchFamily="18" charset="0"/>
              </a:rPr>
              <a:t>Introduction</a:t>
            </a:r>
            <a:r>
              <a:rPr lang="en-US" dirty="0" smtClean="0">
                <a:latin typeface="Times New Roman" panose="02020603050405020304" pitchFamily="18" charset="0"/>
                <a:cs typeface="Times New Roman" panose="02020603050405020304" pitchFamily="18" charset="0"/>
              </a:rPr>
              <a:t>  </a:t>
            </a:r>
            <a:endParaRPr lang="en-GB" dirty="0"/>
          </a:p>
        </p:txBody>
      </p:sp>
      <p:sp>
        <p:nvSpPr>
          <p:cNvPr id="3" name="Content Placeholder 2"/>
          <p:cNvSpPr>
            <a:spLocks noGrp="1"/>
          </p:cNvSpPr>
          <p:nvPr>
            <p:ph idx="1"/>
          </p:nvPr>
        </p:nvSpPr>
        <p:spPr/>
        <p:txBody>
          <a:bodyPr>
            <a:normAutofit fontScale="92500" lnSpcReduction="20000"/>
          </a:bodyPr>
          <a:lstStyle/>
          <a:p>
            <a:pPr>
              <a:lnSpc>
                <a:spcPct val="100000"/>
              </a:lnSpc>
              <a:buFont typeface="Arial" panose="020B0604020202020204" pitchFamily="34" charset="0"/>
              <a:buChar char="•"/>
            </a:pPr>
            <a:r>
              <a:rPr lang="en-US" dirty="0"/>
              <a:t>The 9/11 terrorist attack led to increased security concerns in institutions such as the water supply community in the US (AWWA, 2005</a:t>
            </a:r>
            <a:r>
              <a:rPr lang="en-US" dirty="0" smtClean="0"/>
              <a:t>). </a:t>
            </a:r>
            <a:endParaRPr lang="en-US" dirty="0"/>
          </a:p>
          <a:p>
            <a:pPr>
              <a:lnSpc>
                <a:spcPct val="100000"/>
              </a:lnSpc>
              <a:buFont typeface="Arial" panose="020B0604020202020204" pitchFamily="34" charset="0"/>
              <a:buChar char="•"/>
            </a:pPr>
            <a:r>
              <a:rPr lang="en-US" dirty="0"/>
              <a:t>The security of water utilities has become a primary concern of the federal government as well as the decision-makers in the sector.</a:t>
            </a:r>
          </a:p>
          <a:p>
            <a:pPr>
              <a:lnSpc>
                <a:spcPct val="100000"/>
              </a:lnSpc>
              <a:buFont typeface="Arial" panose="020B0604020202020204" pitchFamily="34" charset="0"/>
              <a:buChar char="•"/>
            </a:pPr>
            <a:r>
              <a:rPr lang="en-US" dirty="0"/>
              <a:t>The vulnerable sectors regarding water utility encompass the water sources, treatment plants, storage as well as transportation systems, distribution channels, cyber communication as well as control systems</a:t>
            </a:r>
            <a:r>
              <a:rPr lang="en-US" dirty="0" smtClean="0"/>
              <a:t>.</a:t>
            </a:r>
          </a:p>
          <a:p>
            <a:pPr>
              <a:lnSpc>
                <a:spcPct val="100000"/>
              </a:lnSpc>
              <a:buFont typeface="Arial" panose="020B0604020202020204" pitchFamily="34" charset="0"/>
              <a:buChar char="•"/>
            </a:pPr>
            <a:r>
              <a:rPr lang="en-US" dirty="0"/>
              <a:t>Successful implementations should incorporate proper planning as well as ascertaining that the technology is fully applied (Hart &amp; Murray, 2010</a:t>
            </a:r>
            <a:r>
              <a:rPr lang="en-US" dirty="0" smtClean="0"/>
              <a:t>). </a:t>
            </a:r>
            <a:endParaRPr lang="en-US" dirty="0"/>
          </a:p>
          <a:p>
            <a:pPr marL="0" indent="0">
              <a:lnSpc>
                <a:spcPct val="100000"/>
              </a:lnSpc>
              <a:buNone/>
            </a:pPr>
            <a:endParaRPr lang="en-US" dirty="0" smtClean="0"/>
          </a:p>
          <a:p>
            <a:pPr>
              <a:lnSpc>
                <a:spcPct val="100000"/>
              </a:lnSpc>
              <a:buFont typeface="Arial" panose="020B0604020202020204" pitchFamily="34" charset="0"/>
              <a:buChar cha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9472"/>
            <a:ext cx="8686800" cy="2666560"/>
          </a:xfrm>
        </p:spPr>
        <p:txBody>
          <a:bodyPr>
            <a:normAutofit fontScale="90000"/>
          </a:bodyPr>
          <a:lstStyle/>
          <a:p>
            <a:pPr algn="ctr"/>
            <a:r>
              <a:rPr lang="en-US" b="1" dirty="0" smtClean="0">
                <a:solidFill>
                  <a:srgbClr val="0070C0"/>
                </a:solidFill>
                <a:latin typeface="Times New Roman" panose="02020603050405020304" pitchFamily="18" charset="0"/>
                <a:cs typeface="Times New Roman" panose="02020603050405020304" pitchFamily="18" charset="0"/>
              </a:rPr>
              <a:t>   </a:t>
            </a:r>
            <a:br>
              <a:rPr lang="en-US" b="1" dirty="0" smtClean="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
            </a:r>
            <a:br>
              <a:rPr lang="en-US" b="1" dirty="0">
                <a:solidFill>
                  <a:srgbClr val="0070C0"/>
                </a:solidFill>
                <a:latin typeface="Times New Roman" panose="02020603050405020304" pitchFamily="18" charset="0"/>
                <a:cs typeface="Times New Roman" panose="02020603050405020304" pitchFamily="18" charset="0"/>
              </a:rPr>
            </a:br>
            <a:r>
              <a:rPr lang="en-US" b="1" dirty="0" smtClean="0">
                <a:solidFill>
                  <a:srgbClr val="0070C0"/>
                </a:solidFill>
                <a:latin typeface="Times New Roman" panose="02020603050405020304" pitchFamily="18" charset="0"/>
                <a:cs typeface="Times New Roman" panose="02020603050405020304" pitchFamily="18" charset="0"/>
              </a:rPr>
              <a:t/>
            </a:r>
            <a:br>
              <a:rPr lang="en-US" b="1" dirty="0" smtClean="0">
                <a:solidFill>
                  <a:srgbClr val="0070C0"/>
                </a:solidFill>
                <a:latin typeface="Times New Roman" panose="02020603050405020304" pitchFamily="18" charset="0"/>
                <a:cs typeface="Times New Roman" panose="02020603050405020304" pitchFamily="18" charset="0"/>
              </a:rPr>
            </a:br>
            <a:r>
              <a:rPr lang="en-US" b="1" dirty="0">
                <a:solidFill>
                  <a:srgbClr val="0070C0"/>
                </a:solidFill>
                <a:latin typeface="Times New Roman" panose="02020603050405020304" pitchFamily="18" charset="0"/>
                <a:cs typeface="Times New Roman" panose="02020603050405020304" pitchFamily="18" charset="0"/>
              </a:rPr>
              <a:t/>
            </a:r>
            <a:br>
              <a:rPr lang="en-US" b="1" dirty="0">
                <a:solidFill>
                  <a:srgbClr val="0070C0"/>
                </a:solidFill>
                <a:latin typeface="Times New Roman" panose="02020603050405020304" pitchFamily="18" charset="0"/>
                <a:cs typeface="Times New Roman" panose="02020603050405020304" pitchFamily="18" charset="0"/>
              </a:rPr>
            </a:br>
            <a:r>
              <a:rPr lang="en-US" b="1" dirty="0" smtClean="0">
                <a:solidFill>
                  <a:srgbClr val="0070C0"/>
                </a:solidFill>
                <a:latin typeface="Times New Roman" panose="02020603050405020304" pitchFamily="18" charset="0"/>
                <a:cs typeface="Times New Roman" panose="02020603050405020304" pitchFamily="18" charset="0"/>
              </a:rPr>
              <a:t/>
            </a:r>
            <a:br>
              <a:rPr lang="en-US" b="1" dirty="0" smtClean="0">
                <a:solidFill>
                  <a:srgbClr val="0070C0"/>
                </a:solidFill>
                <a:latin typeface="Times New Roman" panose="02020603050405020304" pitchFamily="18" charset="0"/>
                <a:cs typeface="Times New Roman" panose="02020603050405020304" pitchFamily="18" charset="0"/>
              </a:rPr>
            </a:br>
            <a:r>
              <a:rPr lang="en-US" b="1" dirty="0">
                <a:solidFill>
                  <a:schemeClr val="accent4"/>
                </a:solidFill>
                <a:latin typeface="Times New Roman" panose="02020603050405020304" pitchFamily="18" charset="0"/>
                <a:cs typeface="Times New Roman" panose="02020603050405020304" pitchFamily="18" charset="0"/>
              </a:rPr>
              <a:t>Overview of a Technical Approach on the </a:t>
            </a:r>
            <a:r>
              <a:rPr lang="en-US" b="1" dirty="0" smtClean="0">
                <a:solidFill>
                  <a:schemeClr val="accent4"/>
                </a:solidFill>
                <a:latin typeface="Times New Roman" panose="02020603050405020304" pitchFamily="18" charset="0"/>
                <a:cs typeface="Times New Roman" panose="02020603050405020304" pitchFamily="18" charset="0"/>
              </a:rPr>
              <a:t>Implementation Process</a:t>
            </a:r>
            <a:endParaRPr lang="en-GB" dirty="0">
              <a:solidFill>
                <a:schemeClr val="accent4"/>
              </a:solidFill>
            </a:endParaRPr>
          </a:p>
        </p:txBody>
      </p:sp>
      <p:sp>
        <p:nvSpPr>
          <p:cNvPr id="3" name="Content Placeholder 2"/>
          <p:cNvSpPr>
            <a:spLocks noGrp="1"/>
          </p:cNvSpPr>
          <p:nvPr>
            <p:ph idx="1"/>
          </p:nvPr>
        </p:nvSpPr>
        <p:spPr/>
        <p:txBody>
          <a:bodyPr>
            <a:normAutofit fontScale="92500"/>
          </a:bodyPr>
          <a:lstStyle/>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first step would be to consider the best technology and how it is best suited regarding the security need of the water facility</a:t>
            </a:r>
            <a:r>
              <a:rPr lang="en-US" dirty="0" smtClean="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implementation of a successful physical, as well as logical biometric access control, requires the application of proven technology. </a:t>
            </a:r>
            <a:endParaRPr lang="en-US"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Several other technologies such as the use of smart cards that are combined with some biometric traits could be applied to regulate the access to some of the critical locations.  </a:t>
            </a:r>
            <a:endParaRPr lang="en-US"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CCTV cameras </a:t>
            </a:r>
            <a:r>
              <a:rPr lang="en-US" dirty="0" smtClean="0">
                <a:latin typeface="Times New Roman" panose="02020603050405020304" pitchFamily="18" charset="0"/>
                <a:cs typeface="Times New Roman" panose="02020603050405020304" pitchFamily="18" charset="0"/>
              </a:rPr>
              <a:t>can </a:t>
            </a:r>
            <a:r>
              <a:rPr lang="en-US" dirty="0">
                <a:latin typeface="Times New Roman" panose="02020603050405020304" pitchFamily="18" charset="0"/>
                <a:cs typeface="Times New Roman" panose="02020603050405020304" pitchFamily="18" charset="0"/>
              </a:rPr>
              <a:t>be positioned at the entries to the </a:t>
            </a:r>
            <a:r>
              <a:rPr lang="en-US" dirty="0" smtClean="0">
                <a:latin typeface="Times New Roman" panose="02020603050405020304" pitchFamily="18" charset="0"/>
                <a:cs typeface="Times New Roman" panose="02020603050405020304" pitchFamily="18" charset="0"/>
              </a:rPr>
              <a:t>facilities to enhance </a:t>
            </a:r>
            <a:r>
              <a:rPr lang="en-US" dirty="0">
                <a:latin typeface="Times New Roman" panose="02020603050405020304" pitchFamily="18" charset="0"/>
                <a:cs typeface="Times New Roman" panose="02020603050405020304" pitchFamily="18" charset="0"/>
              </a:rPr>
              <a:t>face recognition (Roberts, 2007</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4"/>
                </a:solidFill>
                <a:latin typeface="Times New Roman" panose="02020603050405020304" pitchFamily="18" charset="0"/>
                <a:cs typeface="Times New Roman" panose="02020603050405020304" pitchFamily="18" charset="0"/>
              </a:rPr>
              <a:t/>
            </a:r>
            <a:br>
              <a:rPr lang="en-US" b="1" dirty="0" smtClean="0">
                <a:solidFill>
                  <a:schemeClr val="accent4"/>
                </a:solidFill>
                <a:latin typeface="Times New Roman" panose="02020603050405020304" pitchFamily="18" charset="0"/>
                <a:cs typeface="Times New Roman" panose="02020603050405020304" pitchFamily="18" charset="0"/>
              </a:rPr>
            </a:br>
            <a:r>
              <a:rPr lang="en-US" b="1" dirty="0">
                <a:solidFill>
                  <a:schemeClr val="accent4"/>
                </a:solidFill>
                <a:latin typeface="Times New Roman" panose="02020603050405020304" pitchFamily="18" charset="0"/>
                <a:cs typeface="Times New Roman" panose="02020603050405020304" pitchFamily="18" charset="0"/>
              </a:rPr>
              <a:t/>
            </a:r>
            <a:br>
              <a:rPr lang="en-US" b="1" dirty="0">
                <a:solidFill>
                  <a:schemeClr val="accent4"/>
                </a:solidFill>
                <a:latin typeface="Times New Roman" panose="02020603050405020304" pitchFamily="18" charset="0"/>
                <a:cs typeface="Times New Roman" panose="02020603050405020304" pitchFamily="18" charset="0"/>
              </a:rPr>
            </a:br>
            <a:r>
              <a:rPr lang="en-US" b="1" dirty="0">
                <a:solidFill>
                  <a:schemeClr val="accent4"/>
                </a:solidFill>
                <a:latin typeface="Times New Roman" panose="02020603050405020304" pitchFamily="18" charset="0"/>
                <a:cs typeface="Times New Roman" panose="02020603050405020304" pitchFamily="18" charset="0"/>
              </a:rPr>
              <a:t>Detailed Testing Procedure</a:t>
            </a:r>
            <a:endParaRPr lang="en-GB" b="1" dirty="0">
              <a:solidFill>
                <a:schemeClr val="accent4"/>
              </a:solidFill>
            </a:endParaRPr>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smtClean="0"/>
              <a:t>After completion of the </a:t>
            </a:r>
            <a:r>
              <a:rPr lang="en-US" dirty="0"/>
              <a:t>implementation process, </a:t>
            </a:r>
            <a:r>
              <a:rPr lang="en-US" dirty="0" smtClean="0"/>
              <a:t>the </a:t>
            </a:r>
            <a:r>
              <a:rPr lang="en-US" dirty="0"/>
              <a:t>system has to be tested to establish the areas where potential errors may have been made</a:t>
            </a:r>
            <a:r>
              <a:rPr lang="en-US" dirty="0" smtClean="0"/>
              <a:t>.</a:t>
            </a:r>
          </a:p>
          <a:p>
            <a:pPr>
              <a:buFont typeface="Arial" panose="020B0604020202020204" pitchFamily="34" charset="0"/>
              <a:buChar char="•"/>
            </a:pPr>
            <a:r>
              <a:rPr lang="en-US" dirty="0"/>
              <a:t>The testing procedure must incorporate intensified human interaction in most of the areas</a:t>
            </a:r>
            <a:r>
              <a:rPr lang="en-US" dirty="0" smtClean="0"/>
              <a:t>.</a:t>
            </a:r>
          </a:p>
          <a:p>
            <a:pPr>
              <a:buFont typeface="Arial" panose="020B0604020202020204" pitchFamily="34" charset="0"/>
              <a:buChar char="•"/>
            </a:pPr>
            <a:r>
              <a:rPr lang="en-US" dirty="0"/>
              <a:t> </a:t>
            </a:r>
            <a:r>
              <a:rPr lang="en-US" dirty="0" smtClean="0"/>
              <a:t>The </a:t>
            </a:r>
            <a:r>
              <a:rPr lang="en-US" dirty="0"/>
              <a:t>professionals </a:t>
            </a:r>
            <a:r>
              <a:rPr lang="en-US" dirty="0" smtClean="0"/>
              <a:t>should make </a:t>
            </a:r>
            <a:r>
              <a:rPr lang="en-US" dirty="0"/>
              <a:t>use of the water utility workers as voluntary </a:t>
            </a:r>
            <a:r>
              <a:rPr lang="en-US" dirty="0" smtClean="0"/>
              <a:t>subjects. </a:t>
            </a:r>
          </a:p>
          <a:p>
            <a:pPr>
              <a:buFont typeface="Arial" panose="020B0604020202020204" pitchFamily="34" charset="0"/>
              <a:buChar char="•"/>
            </a:pPr>
            <a:r>
              <a:rPr lang="en-US" dirty="0" smtClean="0"/>
              <a:t>The </a:t>
            </a:r>
            <a:r>
              <a:rPr lang="en-US" dirty="0"/>
              <a:t>administrators should collect biometric information provided by the subjects including fingerprints, facial images as well as their hand geometry pictures </a:t>
            </a:r>
            <a:r>
              <a:rPr lang="en-US" dirty="0" smtClean="0"/>
              <a:t>(Hart </a:t>
            </a:r>
            <a:r>
              <a:rPr lang="en-US" dirty="0"/>
              <a:t>&amp; Murray, </a:t>
            </a:r>
            <a:r>
              <a:rPr lang="en-US" dirty="0" smtClean="0"/>
              <a:t>2010). </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accent4"/>
                </a:solidFill>
                <a:latin typeface="Times New Roman" panose="02020603050405020304" pitchFamily="18" charset="0"/>
                <a:cs typeface="Times New Roman" panose="02020603050405020304" pitchFamily="18" charset="0"/>
              </a:rPr>
              <a:t>Summary</a:t>
            </a:r>
            <a:endParaRPr lang="en-GB" dirty="0">
              <a:solidFill>
                <a:schemeClr val="accent4"/>
              </a:solidFill>
            </a:endParaRP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a:t>The terrorist attack on 9/11 caused institutions in the US to upgrade their security measures. </a:t>
            </a:r>
            <a:endParaRPr lang="en-US" dirty="0" smtClean="0"/>
          </a:p>
          <a:p>
            <a:pPr>
              <a:buFont typeface="Arial" panose="020B0604020202020204" pitchFamily="34" charset="0"/>
              <a:buChar char="•"/>
            </a:pPr>
            <a:r>
              <a:rPr lang="en-US" dirty="0"/>
              <a:t>The major aspects that must be considered when implementing a biometric access control system include the physical access as well as the logical access</a:t>
            </a:r>
            <a:r>
              <a:rPr lang="en-US" dirty="0" smtClean="0"/>
              <a:t>.</a:t>
            </a:r>
          </a:p>
          <a:p>
            <a:pPr>
              <a:buFont typeface="Arial" panose="020B0604020202020204" pitchFamily="34" charset="0"/>
              <a:buChar char="•"/>
            </a:pPr>
            <a:r>
              <a:rPr lang="en-US" dirty="0" smtClean="0"/>
              <a:t>A </a:t>
            </a:r>
            <a:r>
              <a:rPr lang="en-US" dirty="0"/>
              <a:t>detailed testing process after the identification and implementation of the access control technology </a:t>
            </a:r>
            <a:r>
              <a:rPr lang="en-US" dirty="0" smtClean="0"/>
              <a:t>increases </a:t>
            </a:r>
            <a:r>
              <a:rPr lang="en-US" dirty="0"/>
              <a:t>its efficiency, </a:t>
            </a:r>
            <a:r>
              <a:rPr lang="en-US" dirty="0" smtClean="0"/>
              <a:t>establishes </a:t>
            </a:r>
            <a:r>
              <a:rPr lang="en-US" dirty="0"/>
              <a:t>and </a:t>
            </a:r>
            <a:r>
              <a:rPr lang="en-US" dirty="0" smtClean="0"/>
              <a:t>fixes </a:t>
            </a:r>
            <a:r>
              <a:rPr lang="en-US" dirty="0"/>
              <a:t>potential errors (Ward &amp; Smith, 2002</a:t>
            </a:r>
            <a:r>
              <a:rPr lang="en-US" dirty="0" smtClean="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4"/>
                </a:solidFill>
              </a:rPr>
              <a:t>References </a:t>
            </a:r>
            <a:endParaRPr lang="en-US" b="1" dirty="0">
              <a:solidFill>
                <a:schemeClr val="accent4"/>
              </a:solidFill>
            </a:endParaRPr>
          </a:p>
        </p:txBody>
      </p:sp>
      <p:sp>
        <p:nvSpPr>
          <p:cNvPr id="3" name="Content Placeholder 2"/>
          <p:cNvSpPr>
            <a:spLocks noGrp="1"/>
          </p:cNvSpPr>
          <p:nvPr>
            <p:ph idx="1"/>
          </p:nvPr>
        </p:nvSpPr>
        <p:spPr/>
        <p:txBody>
          <a:bodyPr>
            <a:normAutofit fontScale="85000" lnSpcReduction="20000"/>
          </a:bodyPr>
          <a:lstStyle/>
          <a:p>
            <a:r>
              <a:rPr lang="en-US" dirty="0">
                <a:latin typeface="Times New Roman" pitchFamily="18" charset="0"/>
                <a:cs typeface="Times New Roman" pitchFamily="18" charset="0"/>
              </a:rPr>
              <a:t>American Water Works Association. (2005). </a:t>
            </a:r>
            <a:r>
              <a:rPr lang="en-US" i="1" dirty="0">
                <a:latin typeface="Times New Roman" pitchFamily="18" charset="0"/>
                <a:cs typeface="Times New Roman" pitchFamily="18" charset="0"/>
              </a:rPr>
              <a:t>Computer modeling of water distribution systems</a:t>
            </a:r>
            <a:r>
              <a:rPr lang="en-US" dirty="0">
                <a:latin typeface="Times New Roman" pitchFamily="18" charset="0"/>
                <a:cs typeface="Times New Roman" pitchFamily="18" charset="0"/>
              </a:rPr>
              <a:t> (Vol. 32). American Water Works Association.</a:t>
            </a:r>
          </a:p>
          <a:p>
            <a:r>
              <a:rPr lang="en-US" dirty="0">
                <a:latin typeface="Times New Roman" pitchFamily="18" charset="0"/>
                <a:cs typeface="Times New Roman" pitchFamily="18" charset="0"/>
              </a:rPr>
              <a:t>Hart, W. E., &amp; Murray, R. (2010). Review of sensor placement strategies for contamination warning systems in drinking water distribution systems</a:t>
            </a:r>
            <a:r>
              <a:rPr lang="en-US" i="1" dirty="0">
                <a:latin typeface="Times New Roman" pitchFamily="18" charset="0"/>
                <a:cs typeface="Times New Roman" pitchFamily="18" charset="0"/>
              </a:rPr>
              <a:t>. Journal of Water Resources Planning and Management</a:t>
            </a:r>
            <a:r>
              <a:rPr lang="en-US" dirty="0">
                <a:latin typeface="Times New Roman" pitchFamily="18" charset="0"/>
                <a:cs typeface="Times New Roman" pitchFamily="18" charset="0"/>
              </a:rPr>
              <a:t>, 136(6), 611-619.</a:t>
            </a:r>
          </a:p>
          <a:p>
            <a:r>
              <a:rPr lang="en-US" dirty="0">
                <a:latin typeface="Times New Roman" pitchFamily="18" charset="0"/>
                <a:cs typeface="Times New Roman" pitchFamily="18" charset="0"/>
              </a:rPr>
              <a:t>Krutz, R. L. (2005). Securing SCADA systems. </a:t>
            </a:r>
            <a:r>
              <a:rPr lang="en-US" i="1" dirty="0">
                <a:latin typeface="Times New Roman" pitchFamily="18" charset="0"/>
                <a:cs typeface="Times New Roman" pitchFamily="18" charset="0"/>
              </a:rPr>
              <a:t>John Wiley &amp; Sons</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Mays, L. W. (2004). </a:t>
            </a:r>
            <a:r>
              <a:rPr lang="en-US" i="1" dirty="0">
                <a:latin typeface="Times New Roman" pitchFamily="18" charset="0"/>
                <a:cs typeface="Times New Roman" pitchFamily="18" charset="0"/>
              </a:rPr>
              <a:t>Water supply systems security</a:t>
            </a:r>
            <a:r>
              <a:rPr lang="en-US" dirty="0">
                <a:latin typeface="Times New Roman" pitchFamily="18" charset="0"/>
                <a:cs typeface="Times New Roman" pitchFamily="18" charset="0"/>
              </a:rPr>
              <a:t>. McGraw-Hill.</a:t>
            </a:r>
          </a:p>
          <a:p>
            <a:r>
              <a:rPr lang="en-US" dirty="0">
                <a:latin typeface="Times New Roman" pitchFamily="18" charset="0"/>
                <a:cs typeface="Times New Roman" pitchFamily="18" charset="0"/>
              </a:rPr>
              <a:t>Roberts, C. (2007). Biometric attack vectors and defences. </a:t>
            </a:r>
            <a:r>
              <a:rPr lang="en-US" i="1" dirty="0">
                <a:latin typeface="Times New Roman" pitchFamily="18" charset="0"/>
                <a:cs typeface="Times New Roman" pitchFamily="18" charset="0"/>
              </a:rPr>
              <a:t>Computers &amp; Security</a:t>
            </a:r>
            <a:r>
              <a:rPr lang="en-US" dirty="0">
                <a:latin typeface="Times New Roman" pitchFamily="18" charset="0"/>
                <a:cs typeface="Times New Roman" pitchFamily="18" charset="0"/>
              </a:rPr>
              <a:t>, 26(1), 14-25.</a:t>
            </a:r>
          </a:p>
          <a:p>
            <a:r>
              <a:rPr lang="en-US" dirty="0">
                <a:latin typeface="Times New Roman" pitchFamily="18" charset="0"/>
                <a:cs typeface="Times New Roman" pitchFamily="18" charset="0"/>
              </a:rPr>
              <a:t>Ward, P., &amp; Smith, C. L. (2002). The development of access control policies for information technology systems. </a:t>
            </a:r>
            <a:r>
              <a:rPr lang="en-US" i="1" dirty="0">
                <a:latin typeface="Times New Roman" pitchFamily="18" charset="0"/>
                <a:cs typeface="Times New Roman" pitchFamily="18" charset="0"/>
              </a:rPr>
              <a:t>Computers &amp; Security</a:t>
            </a:r>
            <a:r>
              <a:rPr lang="en-US" dirty="0">
                <a:latin typeface="Times New Roman" pitchFamily="18" charset="0"/>
                <a:cs typeface="Times New Roman" pitchFamily="18" charset="0"/>
              </a:rPr>
              <a:t>, 21(4), 356-371.</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100433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1661</TotalTime>
  <Words>1337</Words>
  <Application>Microsoft Office PowerPoint</Application>
  <PresentationFormat>On-screen Show (4:3)</PresentationFormat>
  <Paragraphs>40</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Water Utility Biometric Access Control System </vt:lpstr>
      <vt:lpstr>Introduction  </vt:lpstr>
      <vt:lpstr>        Overview of a Technical Approach on the Implementation Process</vt:lpstr>
      <vt:lpstr>  Detailed Testing Procedure</vt:lpstr>
      <vt:lpstr>Summary</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Bishow</cp:lastModifiedBy>
  <cp:revision>375</cp:revision>
  <dcterms:created xsi:type="dcterms:W3CDTF">2017-10-07T21:33:56Z</dcterms:created>
  <dcterms:modified xsi:type="dcterms:W3CDTF">2018-07-29T07:21:05Z</dcterms:modified>
</cp:coreProperties>
</file>